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84" r:id="rId2"/>
    <p:sldId id="295" r:id="rId3"/>
    <p:sldId id="257" r:id="rId4"/>
    <p:sldId id="275" r:id="rId5"/>
    <p:sldId id="287" r:id="rId6"/>
    <p:sldId id="286" r:id="rId7"/>
    <p:sldId id="277" r:id="rId8"/>
    <p:sldId id="288" r:id="rId9"/>
    <p:sldId id="278" r:id="rId10"/>
    <p:sldId id="279" r:id="rId11"/>
    <p:sldId id="280" r:id="rId12"/>
    <p:sldId id="281" r:id="rId13"/>
    <p:sldId id="292" r:id="rId14"/>
    <p:sldId id="289" r:id="rId15"/>
  </p:sldIdLst>
  <p:sldSz cx="12192000" cy="6858000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501" autoAdjust="0"/>
  </p:normalViewPr>
  <p:slideViewPr>
    <p:cSldViewPr snapToGrid="0">
      <p:cViewPr>
        <p:scale>
          <a:sx n="77" d="100"/>
          <a:sy n="77" d="100"/>
        </p:scale>
        <p:origin x="-450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4D805-3218-47D7-BB38-9E0C383AADBD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E210C-D327-4AEA-AF2E-F2A3C934E76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80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210C-D327-4AEA-AF2E-F2A3C934E76A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5374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0B7FEB-EA3F-4BD5-BB5A-4143E159B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B94C644-7D7A-4CFF-A83F-A975D1A47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DE6B2FE-8BE2-4987-B4AA-35BE59235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8A49BEB-8E89-4252-B3A2-8B5284887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A1F011C-0BFF-40D8-BEAA-BC32B0DF5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040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1FA7794-76B9-4291-92BC-0AC6FE57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EEFC426-C215-453A-A384-84D01EFA9A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7324052-3DEB-432E-A9A5-58B10559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F640EC5-2631-4A85-B6D7-49E88A05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95D0E2D-D981-429E-8325-63599EE5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233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8AF43E-641E-4481-AF36-D84C82343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91F780E-A7EE-42DC-9FFF-2AE788C8E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D0566AA-6667-46FB-AEB8-860C34CDE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95D3C28-99A4-4437-9B27-E6FF7872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C4C52D-18BA-4036-86C1-B8616555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053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93A105-0498-49D7-929D-A9F69DCD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4DCE757-B95A-4B14-AF0B-856D36AFD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8F1B865-613B-4D83-B82D-537C28A7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C1B837D-6B83-4030-89C3-9BA317837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F0BB740-72FC-4410-A6D9-1E474EE2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9921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BECBDF-8139-4438-88ED-19618C477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86847C1-95ED-4B89-96BB-7AB4958C4D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E7A4E74-BFCF-4DE1-9EDB-380608B7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4744CCA-F5EF-4580-B2C5-24FBEFA4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6DF0FB0-12D6-4C42-BBEE-01DEEAED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547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D3D420-41B4-4A1B-B165-AD715A4D8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56B11D6A-9412-413A-AEE2-E21BCB6676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76A566D-9C96-4694-B0B2-71D119BF5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E41EFE5-3FBE-4607-A306-00F0210D7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DAF04FF-6114-4592-872A-C2BEFEB7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699C803-E377-4E77-8255-667254DF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852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265707B-FC54-448E-AF2F-45237557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1FF276B-8C99-4299-A6AB-BB6FA13B0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85527A55-1DA4-4A29-A7DD-4AE3A23740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A25156E-12BB-43F9-AD2E-B51FF94D9F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89B909B9-D8DA-4ECC-8B7F-82652C083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BEEBB8D9-CFD9-4290-BEF7-71453A81B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3B038DD3-04D2-4C24-AE61-948CB3E0A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8EB30149-58CD-4F08-B29F-3414CB8F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982B08E-F84C-4477-8C85-1C9A949B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FD42381-8210-4749-9741-CA68FDD3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8A1AF23-1193-4F04-97CF-E9B2856DF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4609A89-574A-4357-9E51-070134014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569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428565C1-20C5-43EA-9252-8DCB4DB69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B28020E-A9FA-42A7-945D-50026A4C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BCB9A50-F7CB-4C89-8A13-9C4B3FD5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530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804FCC3-7C48-44E6-832E-F6B29921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FD22F49-7731-41CA-BDA7-5B7E89316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DE94D9D4-8AEC-46D4-9070-FC96D3416E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5B223BD-7287-4BE1-806A-D647FF2E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1AAA58-C8E7-401B-B7F6-A6A04F6F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A064B00-1470-45AD-8F70-44E836B98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24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49AC89-F826-4219-8711-418AC6338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FDBDE64-721F-457B-BC96-5C5324146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CFB0D7C-A470-4413-8207-3CD64F52E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39E546A2-C89D-4039-A042-75240D3C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130168D-FD08-4E1D-9C28-3CCC39AD9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DA89C18-D72F-416A-9C44-CC4F08B4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73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4EF8A3C7-FD3F-4672-8EB8-D915D894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1C69240-E6AF-470D-B0C4-548BDE6A6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3E0C8E9-208C-43CB-9854-B1757005A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419CA-C881-43A0-9E23-338947D0C678}" type="datetimeFigureOut">
              <a:rPr lang="es-CL" smtClean="0"/>
              <a:t>03-11-2020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E10AB4A-55AE-4B52-8BD4-2909918D7C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8DE566B6-11F6-4A1E-B2C9-6929EF58F2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4AEAE-EDC2-4B0E-B20E-9601DB5D6D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379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CL" b="1" dirty="0"/>
              <a:t>AMPLIADO PASTORAL , 1 agosto 2020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sz="24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s-CL" sz="2400" b="1" dirty="0">
                <a:solidFill>
                  <a:srgbClr val="00B050"/>
                </a:solidFill>
                <a:latin typeface="Comic Sans MS" panose="030F0702030302020204" pitchFamily="66" charset="0"/>
              </a:rPr>
              <a:t>Para escucharnos y discernir juntos</a:t>
            </a:r>
          </a:p>
          <a:p>
            <a:pPr marL="0" indent="0">
              <a:buNone/>
            </a:pPr>
            <a:endParaRPr lang="es-CL" sz="4400" dirty="0"/>
          </a:p>
          <a:p>
            <a:r>
              <a:rPr lang="es-CL" b="1" dirty="0"/>
              <a:t>Para compartir</a:t>
            </a:r>
          </a:p>
          <a:p>
            <a:pPr marL="0" indent="0">
              <a:buNone/>
            </a:pPr>
            <a:r>
              <a:rPr lang="es-CL" b="1" dirty="0"/>
              <a:t>   cómo hemos vivido este tiempo.</a:t>
            </a:r>
          </a:p>
          <a:p>
            <a:pPr marL="0" indent="0">
              <a:buNone/>
            </a:pPr>
            <a:endParaRPr lang="es-CL" b="1" dirty="0"/>
          </a:p>
          <a:p>
            <a:r>
              <a:rPr lang="es-CL" b="1" dirty="0"/>
              <a:t>Para buscar y discernir juntos</a:t>
            </a:r>
          </a:p>
          <a:p>
            <a:pPr marL="0" indent="0">
              <a:buNone/>
            </a:pPr>
            <a:r>
              <a:rPr lang="es-CL" b="1" dirty="0"/>
              <a:t>  cómo seguir caminando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664" y="1989284"/>
            <a:ext cx="4797136" cy="3597852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556664" y="5807631"/>
            <a:ext cx="4797136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 No pudimos encontrarnos en Marzo en Paillaco</a:t>
            </a:r>
          </a:p>
        </p:txBody>
      </p:sp>
      <p:sp>
        <p:nvSpPr>
          <p:cNvPr id="6" name="Anillo 5"/>
          <p:cNvSpPr/>
          <p:nvPr/>
        </p:nvSpPr>
        <p:spPr>
          <a:xfrm>
            <a:off x="1816677" y="2795153"/>
            <a:ext cx="394854" cy="477982"/>
          </a:xfrm>
          <a:prstGeom prst="don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00300" y="2857500"/>
            <a:ext cx="355369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dirty="0"/>
              <a:t>Experiencia a multiplicar y ampliar</a:t>
            </a:r>
          </a:p>
        </p:txBody>
      </p:sp>
    </p:spTree>
    <p:extLst>
      <p:ext uri="{BB962C8B-B14F-4D97-AF65-F5344CB8AC3E}">
        <p14:creationId xmlns:p14="http://schemas.microsoft.com/office/powerpoint/2010/main" val="1814106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(COVID-19) Humana II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endParaRPr lang="es-CL" dirty="0"/>
          </a:p>
          <a:p>
            <a:pPr marL="457200" lvl="1" indent="0" algn="ctr">
              <a:buNone/>
            </a:pPr>
            <a:r>
              <a:rPr lang="es-CL" sz="2800" b="1" i="1" dirty="0"/>
              <a:t>DESAFÍOS  Y OPORTUNIDADES. LA RESPUESTA ECLESIAL</a:t>
            </a:r>
          </a:p>
          <a:p>
            <a:pPr lvl="1"/>
            <a:r>
              <a:rPr lang="es-CL" dirty="0"/>
              <a:t>Desafío de </a:t>
            </a:r>
            <a:r>
              <a:rPr lang="es-CL" dirty="0">
                <a:solidFill>
                  <a:srgbClr val="C00000"/>
                </a:solidFill>
              </a:rPr>
              <a:t>acompañar, resistir, dar esperanza</a:t>
            </a:r>
            <a:r>
              <a:rPr lang="es-CL" dirty="0"/>
              <a:t>; ante  nuevos problemas.</a:t>
            </a:r>
          </a:p>
          <a:p>
            <a:pPr lvl="1"/>
            <a:r>
              <a:rPr lang="es-CL" dirty="0">
                <a:solidFill>
                  <a:srgbClr val="C00000"/>
                </a:solidFill>
              </a:rPr>
              <a:t>Oportunidad evangelizadora </a:t>
            </a:r>
            <a:r>
              <a:rPr lang="es-CL" dirty="0"/>
              <a:t>al moverse el piso de las falsas seguridades y emerger con nueva fuerza las preguntas existenciales</a:t>
            </a:r>
          </a:p>
          <a:p>
            <a:pPr lvl="1"/>
            <a:r>
              <a:rPr lang="es-CL" dirty="0"/>
              <a:t>Desafío y oportunidad de un </a:t>
            </a:r>
            <a:r>
              <a:rPr lang="es-CL" dirty="0">
                <a:solidFill>
                  <a:srgbClr val="C00000"/>
                </a:solidFill>
              </a:rPr>
              <a:t>nuevo orden mundial… +-</a:t>
            </a:r>
          </a:p>
          <a:p>
            <a:pPr lvl="1"/>
            <a:endParaRPr lang="es-CL" dirty="0"/>
          </a:p>
          <a:p>
            <a:pPr lvl="1"/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El Papa</a:t>
            </a:r>
            <a:r>
              <a:rPr lang="es-CL" dirty="0"/>
              <a:t>, aplica medidas, acompaña a todos, hace llamados humanitarios…</a:t>
            </a:r>
          </a:p>
          <a:p>
            <a:pPr lvl="1"/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CECH</a:t>
            </a:r>
            <a:r>
              <a:rPr lang="es-CL" dirty="0"/>
              <a:t>: Mensajes Asamblea y Comité Permanente: gravedad, pacto social, solidaridad, responsabilidad en el cuidado, centro la persona, agradecer personal salud y servidores públicos por esfuerzo y riesgo.</a:t>
            </a:r>
          </a:p>
        </p:txBody>
      </p:sp>
    </p:spTree>
    <p:extLst>
      <p:ext uri="{BB962C8B-B14F-4D97-AF65-F5344CB8AC3E}">
        <p14:creationId xmlns:p14="http://schemas.microsoft.com/office/powerpoint/2010/main" val="167826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(COVID-19) Humana III. Valdivia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endParaRPr lang="es-CL" dirty="0"/>
          </a:p>
          <a:p>
            <a:pPr marL="457200" lvl="1" indent="0" algn="ctr">
              <a:buNone/>
            </a:pPr>
            <a:r>
              <a:rPr lang="es-CL" sz="2800" b="1" i="1" dirty="0"/>
              <a:t>NUESTRAS ORIENTACIONES Y ACTUACIONES</a:t>
            </a:r>
          </a:p>
          <a:p>
            <a:pPr lvl="1"/>
            <a:r>
              <a:rPr lang="es-CL" dirty="0"/>
              <a:t>Aplicación de medidas a través </a:t>
            </a:r>
            <a:r>
              <a:rPr lang="es-CL" b="1" dirty="0"/>
              <a:t>comunicados</a:t>
            </a:r>
            <a:r>
              <a:rPr lang="es-CL" dirty="0"/>
              <a:t>: suspensión celebraciones y actividades comunitarias. Invitación uso medios digitales.  Enfermos, responsos, con rigurosas medidas… Disposiciones autoridad sanitaria. Credenciales…</a:t>
            </a:r>
          </a:p>
          <a:p>
            <a:pPr lvl="1"/>
            <a:r>
              <a:rPr lang="es-CL" dirty="0"/>
              <a:t>Dos primeras orientaciones: ACOMPAÑARNOS Y SERVIR A TODOS</a:t>
            </a:r>
          </a:p>
          <a:p>
            <a:pPr lvl="2"/>
            <a:r>
              <a:rPr lang="es-CL" sz="1800" dirty="0">
                <a:solidFill>
                  <a:srgbClr val="FF0000"/>
                </a:solidFill>
              </a:rPr>
              <a:t>ACOMPAÑAR Y ANIMAR, LA FE, LA ESPERANZA Y EL AMOR DE LOS CATÓLICOS Y SUS COMUNIDADES</a:t>
            </a:r>
            <a:r>
              <a:rPr lang="es-CL" sz="1800" dirty="0"/>
              <a:t>.</a:t>
            </a:r>
          </a:p>
          <a:p>
            <a:pPr lvl="3"/>
            <a:r>
              <a:rPr lang="es-CL" dirty="0"/>
              <a:t>+ Promoviendo por vía digital, servicios y encuentros de oración, celebración, formación y acción</a:t>
            </a:r>
            <a:endParaRPr lang="es-CL" dirty="0">
              <a:solidFill>
                <a:srgbClr val="FF0000"/>
              </a:solidFill>
            </a:endParaRPr>
          </a:p>
          <a:p>
            <a:pPr lvl="2"/>
            <a:r>
              <a:rPr lang="es-CL" sz="1800" dirty="0">
                <a:solidFill>
                  <a:srgbClr val="FF0000"/>
                </a:solidFill>
              </a:rPr>
              <a:t>* SERVIR A TODOS, SALIENDO AL ENCUENTRO DE LOS MÁS NECESITADOS.</a:t>
            </a:r>
          </a:p>
          <a:p>
            <a:pPr lvl="3"/>
            <a:r>
              <a:rPr lang="es-CL" dirty="0"/>
              <a:t>+ Potenciando las acciones solidarias que cada comunidad realiza y creando nuevas respuestas. Principalmente con alimentos y útiles de aseo y protección</a:t>
            </a:r>
          </a:p>
        </p:txBody>
      </p:sp>
      <p:sp>
        <p:nvSpPr>
          <p:cNvPr id="5" name="CuadroTexto 4"/>
          <p:cNvSpPr txBox="1"/>
          <p:nvPr/>
        </p:nvSpPr>
        <p:spPr>
          <a:xfrm rot="20061620">
            <a:off x="446315" y="1592330"/>
            <a:ext cx="1796143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Discernimiento </a:t>
            </a:r>
          </a:p>
          <a:p>
            <a:r>
              <a:rPr lang="es-CL" b="1" dirty="0"/>
              <a:t>Humanitario y</a:t>
            </a:r>
          </a:p>
          <a:p>
            <a:r>
              <a:rPr lang="es-CL" b="1" dirty="0"/>
              <a:t>Pastoral</a:t>
            </a:r>
          </a:p>
        </p:txBody>
      </p:sp>
    </p:spTree>
    <p:extLst>
      <p:ext uri="{BB962C8B-B14F-4D97-AF65-F5344CB8AC3E}">
        <p14:creationId xmlns:p14="http://schemas.microsoft.com/office/powerpoint/2010/main" val="400890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(COVID-19) Humana IV. Valdivia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endParaRPr lang="es-CL" sz="1400" dirty="0"/>
          </a:p>
          <a:p>
            <a:pPr marL="457200" lvl="1" indent="0" algn="ctr">
              <a:buNone/>
            </a:pPr>
            <a:r>
              <a:rPr lang="es-CL" sz="2800" b="1" i="1" dirty="0"/>
              <a:t>NUESTRAS ORIENTACIONES Y ACTUACIONES</a:t>
            </a:r>
          </a:p>
          <a:p>
            <a:pPr lvl="1"/>
            <a:r>
              <a:rPr lang="es-CL" dirty="0"/>
              <a:t>Otra formulación orientaciones:</a:t>
            </a:r>
          </a:p>
          <a:p>
            <a:pPr lvl="2"/>
            <a:r>
              <a:rPr lang="es-CL" b="1" dirty="0">
                <a:solidFill>
                  <a:srgbClr val="FF0000"/>
                </a:solidFill>
              </a:rPr>
              <a:t>Responsabilidad</a:t>
            </a:r>
            <a:r>
              <a:rPr lang="es-CL" dirty="0"/>
              <a:t> en el cuidarse y cuidar. </a:t>
            </a:r>
            <a:r>
              <a:rPr lang="es-CL" i="1" dirty="0"/>
              <a:t>Respuesta buena. No bajar la guardia. Diversas sensibilidades…</a:t>
            </a:r>
            <a:endParaRPr lang="es-CL" dirty="0"/>
          </a:p>
          <a:p>
            <a:pPr lvl="2"/>
            <a:r>
              <a:rPr lang="es-CL" b="1" dirty="0">
                <a:solidFill>
                  <a:srgbClr val="FF0000"/>
                </a:solidFill>
              </a:rPr>
              <a:t>Solidaridad</a:t>
            </a:r>
            <a:r>
              <a:rPr lang="es-CL" dirty="0"/>
              <a:t> con los más necesitados. </a:t>
            </a:r>
            <a:r>
              <a:rPr lang="es-CL" i="1" dirty="0"/>
              <a:t>Reforzamiento de lo habitual y nuevas iniciativas</a:t>
            </a:r>
            <a:endParaRPr lang="es-CL" dirty="0"/>
          </a:p>
          <a:p>
            <a:pPr lvl="2"/>
            <a:r>
              <a:rPr lang="es-CL" b="1" dirty="0">
                <a:solidFill>
                  <a:srgbClr val="FF0000"/>
                </a:solidFill>
              </a:rPr>
              <a:t>Creatividad</a:t>
            </a:r>
            <a:r>
              <a:rPr lang="es-CL" dirty="0"/>
              <a:t> para nuevas respuestas a los nuevos desafíos. </a:t>
            </a:r>
            <a:r>
              <a:rPr lang="es-CL" i="1" dirty="0"/>
              <a:t>Celebraciones por radio y plataformas digitales. Horarios de todas en página web. Reuniones vía teleconferencia. Experiencias catequesis vía digital.</a:t>
            </a:r>
            <a:r>
              <a:rPr lang="es-CL" dirty="0"/>
              <a:t> </a:t>
            </a:r>
            <a:endParaRPr lang="es-CL" dirty="0">
              <a:solidFill>
                <a:schemeClr val="accent4"/>
              </a:solidFill>
            </a:endParaRPr>
          </a:p>
          <a:p>
            <a:pPr lvl="1"/>
            <a:r>
              <a:rPr lang="es-CL" i="1" dirty="0">
                <a:solidFill>
                  <a:schemeClr val="accent4"/>
                </a:solidFill>
              </a:rPr>
              <a:t>Compartiendo la Palabra. Compartiendo la Solidaridad. Servicio de Escucha. </a:t>
            </a:r>
            <a:r>
              <a:rPr lang="es-CL" i="1" dirty="0" err="1">
                <a:solidFill>
                  <a:schemeClr val="accent4"/>
                </a:solidFill>
              </a:rPr>
              <a:t>Tlf</a:t>
            </a:r>
            <a:r>
              <a:rPr lang="es-CL" i="1" dirty="0"/>
              <a:t>.</a:t>
            </a:r>
          </a:p>
          <a:p>
            <a:pPr lvl="1"/>
            <a:r>
              <a:rPr lang="es-CL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Campaña: “Responsable con tu Iglesia. Solidario con todos” </a:t>
            </a:r>
            <a:r>
              <a:rPr lang="es-CL" i="1" dirty="0"/>
              <a:t>Ante la baja ingresos vía presencial, promoción vía bancaria.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407955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6000" b="1" dirty="0">
                <a:highlight>
                  <a:srgbClr val="FFFF00"/>
                </a:highlight>
                <a:latin typeface="Chiller" panose="04020404031007020602" pitchFamily="82" charset="0"/>
              </a:rPr>
              <a:t>AGRADECIMIENTO y</a:t>
            </a:r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 </a:t>
            </a:r>
            <a:r>
              <a:rPr lang="es-CL" sz="6000" b="1" dirty="0">
                <a:highlight>
                  <a:srgbClr val="FFFF00"/>
                </a:highlight>
                <a:latin typeface="Chiller" panose="04020404031007020602" pitchFamily="82" charset="0"/>
              </a:rPr>
              <a:t>FELICITACIÓN</a:t>
            </a:r>
            <a:endParaRPr lang="es-CL" sz="6000" dirty="0">
              <a:highlight>
                <a:srgbClr val="FFFF00"/>
              </a:highlight>
              <a:latin typeface="Chiller" panose="04020404031007020602" pitchFamily="82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1" indent="0" algn="ctr">
              <a:buNone/>
            </a:pPr>
            <a:endParaRPr lang="es-CL" sz="2000" i="1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s-CL" sz="2800" b="1" dirty="0">
                <a:solidFill>
                  <a:srgbClr val="FF0000"/>
                </a:solidFill>
              </a:rPr>
              <a:t>POR LA GRAN SINFONÍA DE INICIATIVAS,</a:t>
            </a:r>
          </a:p>
          <a:p>
            <a:pPr marL="457200" lvl="1" indent="0" algn="ctr">
              <a:buNone/>
            </a:pPr>
            <a:r>
              <a:rPr lang="es-CL" sz="2800" b="1" dirty="0">
                <a:solidFill>
                  <a:srgbClr val="FF0000"/>
                </a:solidFill>
              </a:rPr>
              <a:t> ESPIRITUALES Y MATERIALES</a:t>
            </a:r>
            <a:endParaRPr lang="es-CL" b="1" dirty="0"/>
          </a:p>
          <a:p>
            <a:pPr lvl="1"/>
            <a:endParaRPr lang="es-CL" dirty="0"/>
          </a:p>
          <a:p>
            <a:pPr lvl="1"/>
            <a:r>
              <a:rPr lang="es-CL" dirty="0"/>
              <a:t> POR LAS ORACIONES, MEDITACIONES Y CELEBRACIONES, CAJAS Y BOLSAS CON ALIMENTOS Y ÚTILES DE ASEO, POR LAS COMIDAS Y DESAYUNOS, LAS OLLAS COMUNES, LOS PANES Y SOPAIPILLAS, ETC..</a:t>
            </a:r>
          </a:p>
          <a:p>
            <a:pPr lvl="1"/>
            <a:endParaRPr lang="es-CL" dirty="0"/>
          </a:p>
          <a:p>
            <a:pPr lvl="1"/>
            <a:r>
              <a:rPr lang="es-CL" dirty="0"/>
              <a:t>POR TODO LO TRANSMITIDO A TRAVÉS DE LA RADIO Y LOS DIVERSOS MEDIOS DIGITALES, FACEBOOK, YOU TUBE, WEB DEL OBISPADO, ZOOM, TEAMS, ETC.</a:t>
            </a:r>
          </a:p>
        </p:txBody>
      </p:sp>
    </p:spTree>
    <p:extLst>
      <p:ext uri="{BB962C8B-B14F-4D97-AF65-F5344CB8AC3E}">
        <p14:creationId xmlns:p14="http://schemas.microsoft.com/office/powerpoint/2010/main" val="1096504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Compartir y discernir juntos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endParaRPr lang="es-CL" dirty="0"/>
          </a:p>
          <a:p>
            <a:pPr marL="457200" lvl="1" indent="0" algn="ctr">
              <a:buNone/>
            </a:pPr>
            <a:r>
              <a:rPr lang="es-CL" sz="2800" b="1" i="1" dirty="0"/>
              <a:t>PARA LA REFLEXIÓN Y EL DIÁLOGO</a:t>
            </a:r>
          </a:p>
          <a:p>
            <a:pPr marL="457200" lvl="1" indent="0" algn="ctr">
              <a:buNone/>
            </a:pPr>
            <a:endParaRPr lang="es-CL" sz="2800" b="1" i="1" dirty="0"/>
          </a:p>
          <a:p>
            <a:r>
              <a:rPr lang="es-CL" b="1" dirty="0"/>
              <a:t>Para compartir </a:t>
            </a:r>
            <a:r>
              <a:rPr lang="es-CL" b="1" dirty="0">
                <a:solidFill>
                  <a:srgbClr val="FF0000"/>
                </a:solidFill>
              </a:rPr>
              <a:t>cómo hemos vivido </a:t>
            </a:r>
            <a:r>
              <a:rPr lang="es-CL" b="1" dirty="0"/>
              <a:t>este tiempo.</a:t>
            </a:r>
          </a:p>
          <a:p>
            <a:pPr marL="0" indent="0">
              <a:buNone/>
            </a:pPr>
            <a:r>
              <a:rPr lang="es-CL" b="1" dirty="0"/>
              <a:t>	1.- Señala uno o dos aspectos más positivos y menos positivos.</a:t>
            </a:r>
          </a:p>
          <a:p>
            <a:pPr marL="0" indent="0">
              <a:buNone/>
            </a:pPr>
            <a:endParaRPr lang="es-CL" b="1" dirty="0"/>
          </a:p>
          <a:p>
            <a:r>
              <a:rPr lang="es-CL" b="1" dirty="0"/>
              <a:t>Para buscar y discernir juntos </a:t>
            </a:r>
            <a:r>
              <a:rPr lang="es-CL" b="1" dirty="0">
                <a:solidFill>
                  <a:srgbClr val="FF0000"/>
                </a:solidFill>
              </a:rPr>
              <a:t>cómo seguir caminando</a:t>
            </a:r>
          </a:p>
          <a:p>
            <a:pPr marL="914400" lvl="2" indent="0">
              <a:buNone/>
            </a:pPr>
            <a:r>
              <a:rPr lang="es-CL" sz="2800" b="1" dirty="0"/>
              <a:t>2.- Señala una o dos pistas que te parecen más importantes para seguir caminando como Iglesia en este tiempo.</a:t>
            </a:r>
          </a:p>
        </p:txBody>
      </p:sp>
    </p:spTree>
    <p:extLst>
      <p:ext uri="{BB962C8B-B14F-4D97-AF65-F5344CB8AC3E}">
        <p14:creationId xmlns:p14="http://schemas.microsoft.com/office/powerpoint/2010/main" val="359496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5121" y="947448"/>
            <a:ext cx="9943748" cy="489364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endParaRPr lang="es-CL" sz="4400" b="1" dirty="0">
              <a:solidFill>
                <a:srgbClr val="FF0000"/>
              </a:solidFill>
              <a:latin typeface="Chiller" panose="04020404031007020602" pitchFamily="82" charset="0"/>
            </a:endParaRPr>
          </a:p>
          <a:p>
            <a:pPr algn="ctr"/>
            <a:r>
              <a:rPr lang="es-CL" sz="6600" b="1" dirty="0">
                <a:solidFill>
                  <a:srgbClr val="FF0000"/>
                </a:solidFill>
                <a:latin typeface="Chiller" panose="04020404031007020602" pitchFamily="82" charset="0"/>
              </a:rPr>
              <a:t>ALGUNAS NOTAS PARA RECORDAR</a:t>
            </a:r>
          </a:p>
          <a:p>
            <a:pPr algn="ctr"/>
            <a:r>
              <a:rPr lang="es-CL" sz="6600" b="1" dirty="0">
                <a:solidFill>
                  <a:srgbClr val="FF0000"/>
                </a:solidFill>
                <a:latin typeface="Chiller" panose="04020404031007020602" pitchFamily="82" charset="0"/>
              </a:rPr>
              <a:t>EL RECORRIDO QUE VENIMOS</a:t>
            </a:r>
          </a:p>
          <a:p>
            <a:pPr algn="ctr"/>
            <a:r>
              <a:rPr lang="es-CL" sz="6600" b="1" dirty="0">
                <a:solidFill>
                  <a:srgbClr val="FF0000"/>
                </a:solidFill>
                <a:latin typeface="Chiller" panose="04020404031007020602" pitchFamily="82" charset="0"/>
              </a:rPr>
              <a:t>HACIENDO, Y PARA SEGUIR</a:t>
            </a:r>
          </a:p>
          <a:p>
            <a:pPr algn="ctr"/>
            <a:r>
              <a:rPr lang="es-CL" sz="6600" b="1" dirty="0">
                <a:solidFill>
                  <a:srgbClr val="FF0000"/>
                </a:solidFill>
                <a:latin typeface="Chiller" panose="04020404031007020602" pitchFamily="82" charset="0"/>
              </a:rPr>
              <a:t>DISCERNIENDO JUNTOS </a:t>
            </a:r>
          </a:p>
        </p:txBody>
      </p:sp>
    </p:spTree>
    <p:extLst>
      <p:ext uri="{BB962C8B-B14F-4D97-AF65-F5344CB8AC3E}">
        <p14:creationId xmlns:p14="http://schemas.microsoft.com/office/powerpoint/2010/main" val="4158351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330" y="365125"/>
            <a:ext cx="1010046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El camino de estos años, </a:t>
            </a:r>
            <a:r>
              <a:rPr lang="es-CL" sz="7200" b="1" dirty="0" err="1">
                <a:highlight>
                  <a:srgbClr val="FFFF00"/>
                </a:highlight>
                <a:latin typeface="Chiller" panose="04020404031007020602" pitchFamily="82" charset="0"/>
              </a:rPr>
              <a:t>oopp</a:t>
            </a:r>
            <a:endParaRPr lang="es-CL" sz="7200" b="1" dirty="0">
              <a:highlight>
                <a:srgbClr val="FFFF00"/>
              </a:highlight>
              <a:latin typeface="Chiller" panose="04020404031007020602" pitchFamily="82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97217" y="1825625"/>
            <a:ext cx="5456583" cy="43513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b="1" dirty="0"/>
              <a:t>OOPPDD (2015-2020): </a:t>
            </a:r>
            <a:r>
              <a:rPr lang="es-CL" b="1" i="1" dirty="0"/>
              <a:t>Una</a:t>
            </a:r>
            <a:r>
              <a:rPr lang="es-CL" b="1" dirty="0"/>
              <a:t> </a:t>
            </a:r>
            <a:r>
              <a:rPr lang="es-CL" b="1" i="1" dirty="0"/>
              <a:t>Iglesia que escucha, anuncia y sirve</a:t>
            </a:r>
          </a:p>
          <a:p>
            <a:r>
              <a:rPr lang="es-CL" b="1" i="1" dirty="0"/>
              <a:t>(gestadas “sin crisis”, incubando)</a:t>
            </a:r>
          </a:p>
          <a:p>
            <a:pPr lvl="1"/>
            <a:r>
              <a:rPr lang="es-CL" sz="2800" b="1" dirty="0"/>
              <a:t>2016: Laicado</a:t>
            </a:r>
            <a:endParaRPr lang="es-CL" sz="2800" dirty="0"/>
          </a:p>
          <a:p>
            <a:pPr lvl="1"/>
            <a:r>
              <a:rPr lang="es-CL" sz="2800" b="1" dirty="0"/>
              <a:t>2017: Vocación y ministerios 2018: Liderazgo </a:t>
            </a:r>
          </a:p>
          <a:p>
            <a:pPr lvl="1"/>
            <a:r>
              <a:rPr lang="es-CL" sz="2800" b="1" dirty="0"/>
              <a:t>2019: Evangelización de la Cultura</a:t>
            </a:r>
          </a:p>
          <a:p>
            <a:pPr lvl="2"/>
            <a:r>
              <a:rPr lang="es-CL" b="1" dirty="0"/>
              <a:t>Discernimiento</a:t>
            </a:r>
          </a:p>
          <a:p>
            <a:pPr lvl="2"/>
            <a:r>
              <a:rPr lang="es-CL" b="1" dirty="0"/>
              <a:t>Hacia una II Asamblea eclesial</a:t>
            </a:r>
            <a:endParaRPr lang="es-CL" dirty="0"/>
          </a:p>
        </p:txBody>
      </p:sp>
      <p:pic>
        <p:nvPicPr>
          <p:cNvPr id="5" name="3 Imagen">
            <a:extLst>
              <a:ext uri="{FF2B5EF4-FFF2-40B4-BE49-F238E27FC236}">
                <a16:creationId xmlns:a16="http://schemas.microsoft.com/office/drawing/2014/main" xmlns="" id="{12D139CF-A9B1-444A-B09C-16670524842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 rot="20061620">
            <a:off x="9969026" y="5649686"/>
            <a:ext cx="179614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Discernimiento </a:t>
            </a:r>
          </a:p>
          <a:p>
            <a:r>
              <a:rPr lang="es-CL" b="1" dirty="0"/>
              <a:t>Pastoral</a:t>
            </a:r>
          </a:p>
        </p:txBody>
      </p:sp>
    </p:spTree>
    <p:extLst>
      <p:ext uri="{BB962C8B-B14F-4D97-AF65-F5344CB8AC3E}">
        <p14:creationId xmlns:p14="http://schemas.microsoft.com/office/powerpoint/2010/main" val="56927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3330" y="365125"/>
            <a:ext cx="1010046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El camino de estos años, </a:t>
            </a:r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3331" y="1825625"/>
            <a:ext cx="10100470" cy="43513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CL" b="1" i="1" dirty="0"/>
              <a:t>TRES GRANDES CRISIS – OPORTUNIDADES  (se van sumando)</a:t>
            </a:r>
          </a:p>
          <a:p>
            <a:pPr lvl="5"/>
            <a:r>
              <a:rPr lang="es-CL" sz="1400" dirty="0"/>
              <a:t>  </a:t>
            </a:r>
            <a:r>
              <a:rPr lang="es-CL" dirty="0"/>
              <a:t>Valdivia cuatro: 2017: Sede vacante / Adm. Apostólica (local)</a:t>
            </a:r>
          </a:p>
          <a:p>
            <a:pPr lvl="1"/>
            <a:endParaRPr lang="es-CL" sz="1000" dirty="0"/>
          </a:p>
          <a:p>
            <a:pPr lvl="1"/>
            <a:r>
              <a:rPr lang="es-CL" sz="2800" b="1" dirty="0"/>
              <a:t>2018: Crisis Iglesia en Chile (eclesiológica)</a:t>
            </a:r>
          </a:p>
          <a:p>
            <a:pPr lvl="1"/>
            <a:endParaRPr lang="es-CL" sz="1050" b="1" dirty="0"/>
          </a:p>
          <a:p>
            <a:pPr lvl="1"/>
            <a:r>
              <a:rPr lang="es-CL" sz="2800" b="1" dirty="0"/>
              <a:t>2019: Estallido social en Chile (sociológica)</a:t>
            </a:r>
          </a:p>
          <a:p>
            <a:pPr lvl="1"/>
            <a:endParaRPr lang="es-CL" sz="1050" b="1" dirty="0"/>
          </a:p>
          <a:p>
            <a:pPr lvl="1"/>
            <a:r>
              <a:rPr lang="es-CL" sz="2800" b="1" dirty="0"/>
              <a:t>2020: Pandemia COVID-19 (antropológica-existencial)</a:t>
            </a:r>
          </a:p>
          <a:p>
            <a:pPr lvl="1"/>
            <a:endParaRPr lang="es-CL" sz="2800" b="1" dirty="0"/>
          </a:p>
          <a:p>
            <a:pPr marL="457200" lvl="1" indent="0">
              <a:buNone/>
            </a:pPr>
            <a:r>
              <a:rPr lang="es-CL" sz="2800" b="1" i="1" dirty="0"/>
              <a:t>CRISIS: </a:t>
            </a:r>
            <a:r>
              <a:rPr lang="es-CL" b="1" i="1" dirty="0"/>
              <a:t>cambio brusco, criba, discernimiento, purificación, renovación, oportunidad… a vivir con fortaleza, esperanza y creatividad.</a:t>
            </a:r>
            <a:endParaRPr lang="es-CL" sz="1600" i="1" dirty="0"/>
          </a:p>
        </p:txBody>
      </p:sp>
      <p:sp>
        <p:nvSpPr>
          <p:cNvPr id="5" name="CuadroTexto 4"/>
          <p:cNvSpPr txBox="1"/>
          <p:nvPr/>
        </p:nvSpPr>
        <p:spPr>
          <a:xfrm rot="21421380">
            <a:off x="8447314" y="2736922"/>
            <a:ext cx="1796143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Congreso  (Año) </a:t>
            </a:r>
          </a:p>
          <a:p>
            <a:r>
              <a:rPr lang="es-CL" b="1" dirty="0"/>
              <a:t>Eucarístico</a:t>
            </a:r>
          </a:p>
        </p:txBody>
      </p:sp>
    </p:spTree>
    <p:extLst>
      <p:ext uri="{BB962C8B-B14F-4D97-AF65-F5344CB8AC3E}">
        <p14:creationId xmlns:p14="http://schemas.microsoft.com/office/powerpoint/2010/main" val="65334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Iglesia I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4" y="1836014"/>
            <a:ext cx="10744200" cy="453361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457200" lvl="1" indent="0" algn="ctr">
              <a:buNone/>
            </a:pPr>
            <a:endParaRPr lang="es-CL" b="1" i="1" dirty="0"/>
          </a:p>
          <a:p>
            <a:pPr marL="457200" lvl="1" indent="0" algn="ctr">
              <a:buNone/>
            </a:pPr>
            <a:r>
              <a:rPr lang="es-CL" sz="3200" b="1" i="1" dirty="0"/>
              <a:t>LOS ABUSOS, sexuales y de poder</a:t>
            </a:r>
          </a:p>
          <a:p>
            <a:pPr lvl="1"/>
            <a:r>
              <a:rPr lang="es-CL" b="1" dirty="0"/>
              <a:t>Serio cuestionamiento. Respuesta de la Iglesia:</a:t>
            </a:r>
          </a:p>
          <a:p>
            <a:pPr lvl="2"/>
            <a:r>
              <a:rPr lang="es-CL" sz="2200" b="1" dirty="0"/>
              <a:t>Responder a las víctimas: petición perdón, escucha, investigación, reparación. </a:t>
            </a:r>
          </a:p>
          <a:p>
            <a:pPr lvl="2"/>
            <a:r>
              <a:rPr lang="es-CL" sz="2200" b="1" dirty="0"/>
              <a:t>Programa de Prevención y ambientes sanos y seguros. </a:t>
            </a:r>
          </a:p>
          <a:p>
            <a:pPr lvl="2"/>
            <a:r>
              <a:rPr lang="es-CL" sz="2200" b="1" dirty="0"/>
              <a:t>Se exige formación mínima a todos los agentes de pastoral. </a:t>
            </a:r>
          </a:p>
          <a:p>
            <a:pPr lvl="2"/>
            <a:r>
              <a:rPr lang="es-CL" sz="2200" b="1" dirty="0"/>
              <a:t>Creación de los Consejos de Prevención</a:t>
            </a:r>
            <a:r>
              <a:rPr lang="es-CL" b="1" dirty="0"/>
              <a:t>: nacional y diocesanos.</a:t>
            </a:r>
          </a:p>
          <a:p>
            <a:pPr marL="457200" lvl="1" indent="0">
              <a:buNone/>
            </a:pPr>
            <a:endParaRPr lang="es-CL" sz="3200" b="1" dirty="0"/>
          </a:p>
          <a:p>
            <a:pPr lvl="8"/>
            <a:r>
              <a:rPr lang="es-CL" sz="2400" b="1" dirty="0"/>
              <a:t>Reciente documento </a:t>
            </a:r>
            <a:r>
              <a:rPr lang="es-CL" sz="3600" b="1" dirty="0">
                <a:solidFill>
                  <a:srgbClr val="FF0000"/>
                </a:solidFill>
              </a:rPr>
              <a:t>ISE</a:t>
            </a:r>
            <a:r>
              <a:rPr lang="es-CL" sz="2400" b="1" dirty="0">
                <a:solidFill>
                  <a:srgbClr val="FF0000"/>
                </a:solidFill>
              </a:rPr>
              <a:t> </a:t>
            </a:r>
            <a:r>
              <a:rPr lang="es-CL" b="1" dirty="0">
                <a:solidFill>
                  <a:srgbClr val="FF0000"/>
                </a:solidFill>
              </a:rPr>
              <a:t>Integridad en el Servicio Eclesial</a:t>
            </a:r>
          </a:p>
          <a:p>
            <a:pPr marL="3657600" lvl="8" indent="0">
              <a:buNone/>
            </a:pPr>
            <a:r>
              <a:rPr lang="es-CL" sz="2400" b="1" dirty="0"/>
              <a:t>Testimonio, justicia y equidad, buen trato, ambientes sanos y seguros, responsabilidad, cuidado de sí mismo</a:t>
            </a:r>
          </a:p>
          <a:p>
            <a:pPr marL="3657600" lvl="8" indent="0" algn="r">
              <a:buNone/>
            </a:pPr>
            <a:r>
              <a:rPr lang="es-CL" sz="2400" b="1" i="1" dirty="0">
                <a:solidFill>
                  <a:srgbClr val="FF0000"/>
                </a:solidFill>
              </a:rPr>
              <a:t>Próxima difusión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026229" y="7152096"/>
            <a:ext cx="262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3074" name="Picture 2" descr="http://www.iglesia.cl/images/img-BC-5b68680154867_06082018_1123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31" y="4425502"/>
            <a:ext cx="32194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16988412" y="-504427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3078" name="Picture 6" descr="Tres mujeres y dos sacerdotes conformarán &quot;Servicio de escucha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3488" y="459443"/>
            <a:ext cx="1971375" cy="1231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04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Iglesia II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4" y="1815811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s-CL" sz="1200" dirty="0"/>
          </a:p>
          <a:p>
            <a:pPr marL="457200" lvl="1" indent="0" algn="ctr">
              <a:buNone/>
            </a:pPr>
            <a:r>
              <a:rPr lang="es-CL" sz="2800" b="1" i="1" dirty="0"/>
              <a:t>RENOVACIÓN ECLESIAL (Papa y P de Dios)</a:t>
            </a:r>
          </a:p>
          <a:p>
            <a:pPr lvl="1"/>
            <a:r>
              <a:rPr lang="es-CL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Conversión personal y pastoral</a:t>
            </a:r>
            <a:r>
              <a:rPr lang="es-CL" b="1" dirty="0"/>
              <a:t>: Cristo al centro. Iglesia más evangélica…</a:t>
            </a:r>
          </a:p>
          <a:p>
            <a:pPr marL="457200" lvl="1" indent="0">
              <a:buNone/>
            </a:pPr>
            <a:r>
              <a:rPr lang="es-CL" sz="1050" b="1" dirty="0"/>
              <a:t> </a:t>
            </a:r>
            <a:endParaRPr lang="es-CL" sz="11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s-CL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Sinodalidad: </a:t>
            </a:r>
            <a:r>
              <a:rPr lang="es-CL" b="1" dirty="0"/>
              <a:t>hacer camino juntos, en todas las realidades eclesiales, viviendo en circularidad y reciprocidad el trinomio: todos, algunos, uno.</a:t>
            </a:r>
          </a:p>
          <a:p>
            <a:pPr lvl="3"/>
            <a:r>
              <a:rPr lang="es-CL" b="1" i="1" dirty="0">
                <a:solidFill>
                  <a:srgbClr val="FF0000"/>
                </a:solidFill>
              </a:rPr>
              <a:t>Creación del Consejo Diocesano de Pastoral…</a:t>
            </a:r>
          </a:p>
          <a:p>
            <a:pPr lvl="1"/>
            <a:endParaRPr lang="es-CL" sz="105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s-CL" sz="2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Cambio de cierta cultura eclesial</a:t>
            </a:r>
            <a:r>
              <a:rPr lang="es-CL" b="1" dirty="0"/>
              <a:t>: Del abuso y encubrimiento al buen trato, el cuidado y la transparencia. De la pasividad a la participación y compromiso. De la división y desconexión a la comunión y unidad. Del clericalismo a la corresponsabilidad de todo el Pueblo de Dios.</a:t>
            </a:r>
          </a:p>
          <a:p>
            <a:pPr marL="457200" lvl="1" indent="0">
              <a:buNone/>
            </a:pPr>
            <a:endParaRPr lang="es-CL" dirty="0"/>
          </a:p>
        </p:txBody>
      </p:sp>
      <p:sp>
        <p:nvSpPr>
          <p:cNvPr id="7" name="CuadroTexto 6"/>
          <p:cNvSpPr txBox="1"/>
          <p:nvPr/>
        </p:nvSpPr>
        <p:spPr>
          <a:xfrm>
            <a:off x="16671283" y="1327835"/>
            <a:ext cx="403214" cy="487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4102" name="Picture 6" descr="Pueblo de Dios 1 - piensaChile ☆ piensachile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355" y="383778"/>
            <a:ext cx="2290232" cy="1288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g.gestion.pe/files/article_content_ge_fotos/u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577" y="382899"/>
            <a:ext cx="2456434" cy="1289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/>
          <p:cNvSpPr txBox="1"/>
          <p:nvPr/>
        </p:nvSpPr>
        <p:spPr>
          <a:xfrm rot="20061620">
            <a:off x="216142" y="1832735"/>
            <a:ext cx="179614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Discernimiento </a:t>
            </a:r>
          </a:p>
          <a:p>
            <a:r>
              <a:rPr lang="es-CL" b="1" dirty="0"/>
              <a:t>Eclesial</a:t>
            </a:r>
          </a:p>
        </p:txBody>
      </p:sp>
    </p:spTree>
    <p:extLst>
      <p:ext uri="{BB962C8B-B14F-4D97-AF65-F5344CB8AC3E}">
        <p14:creationId xmlns:p14="http://schemas.microsoft.com/office/powerpoint/2010/main" val="2533140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(Estallido) Social I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4" y="1774371"/>
            <a:ext cx="10744199" cy="465609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s-CL" sz="1400" b="1" i="1" dirty="0"/>
          </a:p>
          <a:p>
            <a:pPr marL="0" indent="0" algn="ctr">
              <a:buNone/>
            </a:pPr>
            <a:r>
              <a:rPr lang="es-CL" b="1" i="1" dirty="0"/>
              <a:t>DETONA LA CRISIS INCUBADA. RASGOS DEL ESTALLIDO</a:t>
            </a:r>
          </a:p>
          <a:p>
            <a:pPr marL="0" indent="0" algn="ctr">
              <a:buNone/>
            </a:pPr>
            <a:endParaRPr lang="es-CL" sz="900" b="1" i="1" dirty="0"/>
          </a:p>
          <a:p>
            <a:pPr lvl="1">
              <a:spcAft>
                <a:spcPts val="1200"/>
              </a:spcAft>
            </a:pPr>
            <a:r>
              <a:rPr lang="es-CL" dirty="0"/>
              <a:t>Gran consenso y manifestaciones masivas contra la gran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desigualdad</a:t>
            </a:r>
            <a:r>
              <a:rPr lang="es-CL" dirty="0"/>
              <a:t>, las pensiones y sueldos que no permiten vida digna, la salud, la educación…</a:t>
            </a:r>
          </a:p>
          <a:p>
            <a:pPr lvl="1">
              <a:spcAft>
                <a:spcPts val="1200"/>
              </a:spcAft>
            </a:pPr>
            <a:r>
              <a:rPr lang="es-CL" dirty="0"/>
              <a:t>La intensidad  y extensión  de la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violencia</a:t>
            </a:r>
            <a:r>
              <a:rPr lang="es-CL" dirty="0"/>
              <a:t>. Devastación y amurallamiento</a:t>
            </a:r>
          </a:p>
          <a:p>
            <a:pPr lvl="1">
              <a:spcAft>
                <a:spcPts val="1200"/>
              </a:spcAft>
            </a:pPr>
            <a:r>
              <a:rPr lang="es-CL" dirty="0"/>
              <a:t>Conjunto de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causas</a:t>
            </a:r>
            <a:r>
              <a:rPr lang="es-CL" dirty="0"/>
              <a:t> económicas, sociales, culturales, políticas…</a:t>
            </a:r>
          </a:p>
          <a:p>
            <a:pPr lvl="1">
              <a:spcAft>
                <a:spcPts val="12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Desconfianza</a:t>
            </a:r>
            <a:r>
              <a:rPr lang="es-CL" dirty="0"/>
              <a:t> hacia  todas las instituciones… </a:t>
            </a:r>
          </a:p>
          <a:p>
            <a:pPr lvl="1">
              <a:spcAft>
                <a:spcPts val="12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Constitución</a:t>
            </a:r>
            <a:r>
              <a:rPr lang="es-CL" dirty="0"/>
              <a:t>, acuerdo de un plebiscito.</a:t>
            </a:r>
          </a:p>
        </p:txBody>
      </p:sp>
      <p:pic>
        <p:nvPicPr>
          <p:cNvPr id="5122" name="Picture 2" descr="El estallido social en Chile fuerza un cambio de gabinete del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913" y="4676774"/>
            <a:ext cx="2786743" cy="1567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6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354239"/>
            <a:ext cx="10741230" cy="1354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(Estallido) Social II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1" indent="0" algn="ctr">
              <a:buNone/>
            </a:pPr>
            <a:endParaRPr lang="es-CL" sz="1200" b="1" i="1" dirty="0"/>
          </a:p>
          <a:p>
            <a:pPr marL="457200" lvl="1" indent="0" algn="ctr">
              <a:buNone/>
            </a:pPr>
            <a:r>
              <a:rPr lang="es-CL" sz="2800" b="1" i="1" dirty="0"/>
              <a:t> DESAFÍOS  Y OPORTUNIDADES. LA RESPUESTA ECLESIAL</a:t>
            </a:r>
          </a:p>
          <a:p>
            <a:pPr marL="457200" lvl="1" indent="0" algn="ctr">
              <a:buNone/>
            </a:pPr>
            <a:endParaRPr lang="es-CL" sz="400" b="1" i="1" dirty="0"/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Conf. Episcopal Chile</a:t>
            </a:r>
            <a:r>
              <a:rPr lang="es-CL" dirty="0"/>
              <a:t>: Adhesión a demandas. Rechazo violencia.</a:t>
            </a:r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Valdivia</a:t>
            </a:r>
            <a:r>
              <a:rPr lang="es-CL" dirty="0"/>
              <a:t>: Carta Administrador Apostólico: </a:t>
            </a:r>
            <a:r>
              <a:rPr lang="es-CL" i="1" dirty="0"/>
              <a:t>“Comprometidos con la justicia y la paz, entre el dolor y la esperanza”. </a:t>
            </a:r>
            <a:r>
              <a:rPr lang="es-CL" dirty="0"/>
              <a:t>Misa-s por la justicia y la paz. Iniciativas grupales de diálogo</a:t>
            </a:r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rgbClr val="FFC000"/>
                </a:solidFill>
              </a:rPr>
              <a:t>Tarea: </a:t>
            </a:r>
            <a:r>
              <a:rPr lang="es-CL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Doctrina Social</a:t>
            </a:r>
            <a:r>
              <a:rPr lang="es-CL" dirty="0"/>
              <a:t>…  Espacios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s-CL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diálogo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…</a:t>
            </a:r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Oportunidad</a:t>
            </a:r>
            <a:r>
              <a:rPr lang="es-CL" dirty="0"/>
              <a:t> mayor justicia y paz. </a:t>
            </a:r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Peligros: </a:t>
            </a:r>
            <a:r>
              <a:rPr lang="es-CL" dirty="0"/>
              <a:t>polarización y violencia</a:t>
            </a:r>
          </a:p>
          <a:p>
            <a:pPr lvl="1">
              <a:spcAft>
                <a:spcPts val="600"/>
              </a:spcAft>
            </a:pPr>
            <a:r>
              <a:rPr lang="es-CL" dirty="0">
                <a:solidFill>
                  <a:srgbClr val="FFC000"/>
                </a:solidFill>
              </a:rPr>
              <a:t>Desafíos:</a:t>
            </a:r>
            <a:r>
              <a:rPr lang="es-CL" dirty="0"/>
              <a:t> </a:t>
            </a:r>
            <a:r>
              <a:rPr lang="es-CL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diálogo, </a:t>
            </a:r>
            <a:r>
              <a:rPr lang="es-CL" dirty="0"/>
              <a:t>consenso cambios en paz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7587343" y="677091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7" name="Imagen 6" descr="http://obispadodevaldivia.cl/wp-content/uploads/2019/10/IMG_473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805" y="4092429"/>
            <a:ext cx="3103245" cy="16675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10097940" y="4702586"/>
            <a:ext cx="1110343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Misa por</a:t>
            </a:r>
          </a:p>
          <a:p>
            <a:r>
              <a:rPr lang="es-CL" b="1" dirty="0"/>
              <a:t>la Justicia</a:t>
            </a:r>
          </a:p>
          <a:p>
            <a:r>
              <a:rPr lang="es-CL" b="1" dirty="0"/>
              <a:t>y la Paz</a:t>
            </a:r>
          </a:p>
        </p:txBody>
      </p:sp>
      <p:sp>
        <p:nvSpPr>
          <p:cNvPr id="8" name="CuadroTexto 7"/>
          <p:cNvSpPr txBox="1"/>
          <p:nvPr/>
        </p:nvSpPr>
        <p:spPr>
          <a:xfrm rot="20061620">
            <a:off x="348343" y="1502229"/>
            <a:ext cx="1796143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CL" b="1" dirty="0"/>
              <a:t>Discernimiento </a:t>
            </a:r>
          </a:p>
          <a:p>
            <a:r>
              <a:rPr lang="es-CL" b="1" dirty="0"/>
              <a:t>Social</a:t>
            </a:r>
          </a:p>
        </p:txBody>
      </p:sp>
    </p:spTree>
    <p:extLst>
      <p:ext uri="{BB962C8B-B14F-4D97-AF65-F5344CB8AC3E}">
        <p14:creationId xmlns:p14="http://schemas.microsoft.com/office/powerpoint/2010/main" val="1700233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53396E4-BEA0-4449-9AEA-48A18F827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145" y="365125"/>
            <a:ext cx="10744199" cy="13255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s-CL" sz="7200" b="1" dirty="0">
                <a:highlight>
                  <a:srgbClr val="FFFF00"/>
                </a:highlight>
                <a:latin typeface="Chiller" panose="04020404031007020602" pitchFamily="82" charset="0"/>
              </a:rPr>
              <a:t>Crisi</a:t>
            </a:r>
            <a:r>
              <a:rPr lang="es-CL" sz="7200" dirty="0">
                <a:highlight>
                  <a:srgbClr val="FFFF00"/>
                </a:highlight>
                <a:latin typeface="Chiller" panose="04020404031007020602" pitchFamily="82" charset="0"/>
              </a:rPr>
              <a:t>s (COVID-19) Humana I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5752E6F-4E1F-4E49-A55E-9FC49B168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8145" y="1825624"/>
            <a:ext cx="10744200" cy="4533611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b="1" i="1" dirty="0"/>
              <a:t>UNA PANDEMIA QUE PONE EN JAQUE LA HUMANIDAD</a:t>
            </a:r>
          </a:p>
          <a:p>
            <a:pPr lvl="1"/>
            <a:r>
              <a:rPr lang="es-CL" dirty="0"/>
              <a:t>Llega sorpresivamente y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desborda</a:t>
            </a:r>
            <a:r>
              <a:rPr lang="es-CL" dirty="0"/>
              <a:t> la capacidad científica y tecnológica, </a:t>
            </a:r>
          </a:p>
          <a:p>
            <a:pPr lvl="1"/>
            <a:r>
              <a:rPr lang="es-CL" dirty="0"/>
              <a:t>En medio discusión de las mejores respuestas,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obliga a urgentes medidas </a:t>
            </a:r>
            <a:r>
              <a:rPr lang="es-CL" dirty="0"/>
              <a:t>de aislamiento que cambia las prioridades, las comunicaciones, el sistema laboral, comercial, educativo… y, por supuesto, sanitario.</a:t>
            </a:r>
          </a:p>
          <a:p>
            <a:pPr lvl="1"/>
            <a:r>
              <a:rPr lang="es-CL" dirty="0"/>
              <a:t> Afecta a todos, pero lo sufren más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los pobres</a:t>
            </a:r>
            <a:r>
              <a:rPr lang="es-CL" dirty="0"/>
              <a:t>.</a:t>
            </a:r>
          </a:p>
          <a:p>
            <a:pPr lvl="1"/>
            <a:r>
              <a:rPr lang="es-CL" dirty="0"/>
              <a:t>Desafío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inédito</a:t>
            </a:r>
            <a:r>
              <a:rPr lang="es-CL" dirty="0"/>
              <a:t> para las autoridades, todos los actores sociales.</a:t>
            </a:r>
          </a:p>
          <a:p>
            <a:pPr lvl="1"/>
            <a:r>
              <a:rPr lang="es-CL" dirty="0"/>
              <a:t>Desafía como nunca la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solidaridad</a:t>
            </a:r>
            <a:r>
              <a:rPr lang="es-CL" dirty="0"/>
              <a:t>. Nos salvamos juntos</a:t>
            </a:r>
          </a:p>
          <a:p>
            <a:pPr lvl="1"/>
            <a:r>
              <a:rPr lang="es-CL" dirty="0"/>
              <a:t>Estado de confinamiento y de prevención. </a:t>
            </a:r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Estado de cuidado (si=otros)</a:t>
            </a:r>
          </a:p>
          <a:p>
            <a:pPr lvl="1"/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Estado de incertidumbre</a:t>
            </a:r>
          </a:p>
          <a:p>
            <a:pPr lvl="1"/>
            <a:r>
              <a:rPr lang="es-CL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Crisis sanitaria, socioeconómica, política</a:t>
            </a:r>
            <a:endParaRPr lang="es-CL" dirty="0"/>
          </a:p>
          <a:p>
            <a:pPr lvl="1"/>
            <a:endParaRPr lang="es-CL" dirty="0"/>
          </a:p>
          <a:p>
            <a:pPr lvl="1"/>
            <a:endParaRPr lang="es-CL" dirty="0"/>
          </a:p>
          <a:p>
            <a:pPr marL="457200" lvl="1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6545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14655</TotalTime>
  <Words>1134</Words>
  <Application>Microsoft Office PowerPoint</Application>
  <PresentationFormat>Personalizado</PresentationFormat>
  <Paragraphs>145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AMPLIADO PASTORAL , 1 agosto 2020</vt:lpstr>
      <vt:lpstr>Presentación de PowerPoint</vt:lpstr>
      <vt:lpstr>El camino de estos años, oopp</vt:lpstr>
      <vt:lpstr>El camino de estos años, crisis</vt:lpstr>
      <vt:lpstr>Crisis Iglesia I </vt:lpstr>
      <vt:lpstr>Crisis Iglesia II </vt:lpstr>
      <vt:lpstr>Crisis (Estallido) Social I </vt:lpstr>
      <vt:lpstr>Crisis (Estallido) Social II </vt:lpstr>
      <vt:lpstr>Crisis (COVID-19) Humana I</vt:lpstr>
      <vt:lpstr>Crisis (COVID-19) Humana II</vt:lpstr>
      <vt:lpstr>Crisis (COVID-19) Humana III. Valdivia</vt:lpstr>
      <vt:lpstr>Crisis (COVID-19) Humana IV. Valdivia</vt:lpstr>
      <vt:lpstr>AGRADECIMIENTO y FELICITACIÓN</vt:lpstr>
      <vt:lpstr>Compartir y discernir juntos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PASTORAL DIOCESIS DE VALDIVIA Paillaco 2 marzo 2019   E V A N G E L I Z A C I Ó N  de la C U L T U R A</dc:title>
  <dc:creator>Gonzalo Espina</dc:creator>
  <cp:lastModifiedBy>Usuario</cp:lastModifiedBy>
  <cp:revision>147</cp:revision>
  <cp:lastPrinted>2020-06-09T00:02:00Z</cp:lastPrinted>
  <dcterms:created xsi:type="dcterms:W3CDTF">2019-02-27T21:44:16Z</dcterms:created>
  <dcterms:modified xsi:type="dcterms:W3CDTF">2020-11-03T14:49:41Z</dcterms:modified>
</cp:coreProperties>
</file>